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89" r:id="rId3"/>
    <p:sldId id="333" r:id="rId4"/>
    <p:sldId id="337" r:id="rId5"/>
    <p:sldId id="339" r:id="rId6"/>
    <p:sldId id="335" r:id="rId7"/>
    <p:sldId id="338" r:id="rId8"/>
    <p:sldId id="312" r:id="rId9"/>
    <p:sldId id="319" r:id="rId10"/>
    <p:sldId id="331" r:id="rId11"/>
    <p:sldId id="329" r:id="rId12"/>
    <p:sldId id="330" r:id="rId13"/>
    <p:sldId id="322" r:id="rId14"/>
    <p:sldId id="323" r:id="rId15"/>
    <p:sldId id="324" r:id="rId16"/>
  </p:sldIdLst>
  <p:sldSz cx="9144000" cy="6858000" type="screen4x3"/>
  <p:notesSz cx="6797675" cy="9929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édio 3 - Destaqu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édio 4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Estilo com Tema 1 - Destaqu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8CA49-69C9-4434-9676-A364A2AE88E5}" type="datetimeFigureOut">
              <a:rPr lang="pt-PT" smtClean="0"/>
              <a:t>21-05-2015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EE728-1A4D-4911-98FD-B324A1F679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051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59D04-9413-4AA2-BFF8-4E268182A59F}" type="datetimeFigureOut">
              <a:rPr lang="pt-PT" smtClean="0"/>
              <a:t>21-05-2015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086B2-645E-465A-A360-E15A6BD590A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556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E5E8-E095-4CEC-A6E2-7AFD7492D46F}" type="datetime1">
              <a:rPr lang="pt-PT" smtClean="0"/>
              <a:t>21-05-2015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DB9-30EC-4BA1-98C0-E8233B9DAF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342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5AB6-2296-4F0C-AE77-B900D82960D5}" type="datetime1">
              <a:rPr lang="pt-PT" smtClean="0"/>
              <a:t>21-05-2015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DB9-30EC-4BA1-98C0-E8233B9DAF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870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8FAE-18BB-4966-9297-3FBAF06B6AF5}" type="datetime1">
              <a:rPr lang="pt-PT" smtClean="0"/>
              <a:t>21-05-2015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DB9-30EC-4BA1-98C0-E8233B9DAF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83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739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8703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3597883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923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171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8589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63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397131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A616-3793-4992-8378-36C274934CBB}" type="datetime1">
              <a:rPr lang="pt-PT" smtClean="0"/>
              <a:t>21-05-2015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DB9-30EC-4BA1-98C0-E8233B9DAF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9759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3289915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463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512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B3BC-DE02-492C-9A05-635FD7A483FD}" type="datetime1">
              <a:rPr lang="pt-PT" smtClean="0"/>
              <a:t>21-05-2015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DB9-30EC-4BA1-98C0-E8233B9DAF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0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49E-2522-4F30-ADBE-D6B67D19B35B}" type="datetime1">
              <a:rPr lang="pt-PT" smtClean="0"/>
              <a:t>21-05-2015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DB9-30EC-4BA1-98C0-E8233B9DAF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886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105-DA14-4BE0-B6B3-17D77E7639AA}" type="datetime1">
              <a:rPr lang="pt-PT" smtClean="0"/>
              <a:t>21-05-2015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DB9-30EC-4BA1-98C0-E8233B9DAF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448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1637-8BDB-483C-A532-AA2CA209404E}" type="datetime1">
              <a:rPr lang="pt-PT" smtClean="0"/>
              <a:t>21-05-2015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DB9-30EC-4BA1-98C0-E8233B9DAF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67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50ED-4128-42BC-BD9B-6111D498D2FE}" type="datetime1">
              <a:rPr lang="pt-PT" smtClean="0"/>
              <a:t>21-05-2015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DB9-30EC-4BA1-98C0-E8233B9DAF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299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0FD4-67A0-4682-94DA-50EEB6046CBA}" type="datetime1">
              <a:rPr lang="pt-PT" smtClean="0"/>
              <a:t>21-05-2015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DB9-30EC-4BA1-98C0-E8233B9DAF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366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38A-0000-4874-AB78-8C1B869C90BD}" type="datetime1">
              <a:rPr lang="pt-PT" smtClean="0"/>
              <a:t>21-05-2015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DB9-30EC-4BA1-98C0-E8233B9DAF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419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B5F6-8CE3-4E5D-AF25-4C0EA47A3FFD}" type="datetime1">
              <a:rPr lang="pt-PT" smtClean="0"/>
              <a:t>21-05-2015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20DB9-30EC-4BA1-98C0-E8233B9DAF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531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64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59632" y="2900363"/>
            <a:ext cx="74589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PT" sz="3000" dirty="0" smtClean="0">
                <a:latin typeface="Trebuchet MS" pitchFamily="34" charset="0"/>
              </a:rPr>
              <a:t>Carta por Pontos</a:t>
            </a:r>
          </a:p>
          <a:p>
            <a:pPr algn="r" eaLnBrk="1" hangingPunct="1"/>
            <a:endParaRPr lang="pt-PT" sz="3000" dirty="0">
              <a:latin typeface="Trebuchet MS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81250" y="5320506"/>
            <a:ext cx="63373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PT" sz="2100" dirty="0" smtClean="0">
                <a:solidFill>
                  <a:srgbClr val="5F8B9B"/>
                </a:solidFill>
                <a:latin typeface="Trebuchet MS" pitchFamily="34" charset="0"/>
              </a:rPr>
              <a:t>21 de maio de 2015</a:t>
            </a:r>
            <a:endParaRPr lang="pt-PT" sz="2100" dirty="0">
              <a:solidFill>
                <a:srgbClr val="5F8B9B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8" b="5516"/>
          <a:stretch/>
        </p:blipFill>
        <p:spPr bwMode="auto">
          <a:xfrm>
            <a:off x="0" y="6525491"/>
            <a:ext cx="91440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ta para baixo 28"/>
          <p:cNvSpPr/>
          <p:nvPr/>
        </p:nvSpPr>
        <p:spPr>
          <a:xfrm>
            <a:off x="673917" y="1709294"/>
            <a:ext cx="7796165" cy="85561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Subtração de Pontos - Consequências</a:t>
            </a:r>
            <a:endParaRPr lang="pt-PT" sz="24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4486" r="8489" b="68114"/>
          <a:stretch/>
        </p:blipFill>
        <p:spPr bwMode="auto">
          <a:xfrm>
            <a:off x="0" y="0"/>
            <a:ext cx="9150234" cy="7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5740" y="44624"/>
            <a:ext cx="844252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23528" y="6553245"/>
            <a:ext cx="3796552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7016634" y="6160366"/>
            <a:ext cx="2133600" cy="365125"/>
          </a:xfrm>
        </p:spPr>
        <p:txBody>
          <a:bodyPr/>
          <a:lstStyle/>
          <a:p>
            <a:fld id="{21220DB9-30EC-4BA1-98C0-E8233B9DAFF5}" type="slidenum">
              <a:rPr lang="pt-PT" smtClean="0"/>
              <a:t>10</a:t>
            </a:fld>
            <a:endParaRPr lang="pt-PT" dirty="0"/>
          </a:p>
        </p:txBody>
      </p:sp>
      <p:grpSp>
        <p:nvGrpSpPr>
          <p:cNvPr id="20" name="Grupo 19"/>
          <p:cNvGrpSpPr/>
          <p:nvPr/>
        </p:nvGrpSpPr>
        <p:grpSpPr>
          <a:xfrm>
            <a:off x="695887" y="969824"/>
            <a:ext cx="7804692" cy="433818"/>
            <a:chOff x="0" y="70237"/>
            <a:chExt cx="7804692" cy="433818"/>
          </a:xfrm>
        </p:grpSpPr>
        <p:sp>
          <p:nvSpPr>
            <p:cNvPr id="21" name="Rectângulo 20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ângulo 21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i="0" kern="1200" dirty="0" smtClean="0"/>
                <a:t>PPL Carta </a:t>
              </a:r>
              <a:r>
                <a:rPr lang="pt-PT" sz="2000" b="1" i="0" kern="1200" dirty="0" smtClean="0"/>
                <a:t>por Pontos</a:t>
              </a:r>
              <a:endParaRPr lang="pt-PT" sz="2000" b="1" i="0" kern="1200" dirty="0"/>
            </a:p>
          </p:txBody>
        </p:sp>
      </p:grpSp>
      <p:sp>
        <p:nvSpPr>
          <p:cNvPr id="3" name="Rectângulo 2"/>
          <p:cNvSpPr/>
          <p:nvPr/>
        </p:nvSpPr>
        <p:spPr>
          <a:xfrm>
            <a:off x="673917" y="2566600"/>
            <a:ext cx="779616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pt-PT" sz="2300" dirty="0" smtClean="0"/>
              <a:t>A subtração de pontos ao condutor tem as seguintes consequências: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pt-PT" sz="2300" dirty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Quando tenha apenas 4 pontos o condutor tem de frequentar </a:t>
            </a:r>
            <a:r>
              <a:rPr lang="pt-PT" sz="2300" b="1" dirty="0" smtClean="0"/>
              <a:t>ação de formação </a:t>
            </a:r>
            <a:r>
              <a:rPr lang="pt-PT" sz="2300" dirty="0" smtClean="0"/>
              <a:t>de segurança rodoviária.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pt-PT" sz="2300" dirty="0" smtClean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Quando tenha apenas 2 pontos o condutor tem de realizar </a:t>
            </a:r>
            <a:r>
              <a:rPr lang="pt-PT" sz="2300" b="1" dirty="0" smtClean="0"/>
              <a:t>prova teórica do exame de condução</a:t>
            </a:r>
            <a:r>
              <a:rPr lang="pt-PT" sz="2300" dirty="0" smtClean="0"/>
              <a:t>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pt-PT" sz="2300" dirty="0" smtClean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b="1" dirty="0" smtClean="0"/>
              <a:t>Quando perde todos os pontos procede-se à cassação do título de condução</a:t>
            </a:r>
            <a:r>
              <a:rPr lang="pt-PT" sz="2300" dirty="0" smtClean="0"/>
              <a:t>.</a:t>
            </a:r>
            <a:endParaRPr lang="pt-PT" sz="2300" dirty="0"/>
          </a:p>
        </p:txBody>
      </p:sp>
    </p:spTree>
    <p:extLst>
      <p:ext uri="{BB962C8B-B14F-4D97-AF65-F5344CB8AC3E}">
        <p14:creationId xmlns:p14="http://schemas.microsoft.com/office/powerpoint/2010/main" val="11487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8" b="5516"/>
          <a:stretch/>
        </p:blipFill>
        <p:spPr bwMode="auto">
          <a:xfrm>
            <a:off x="0" y="6525491"/>
            <a:ext cx="91440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ta para baixo 28"/>
          <p:cNvSpPr/>
          <p:nvPr/>
        </p:nvSpPr>
        <p:spPr>
          <a:xfrm>
            <a:off x="700151" y="1709294"/>
            <a:ext cx="7796165" cy="85561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Cassação da Carta</a:t>
            </a:r>
            <a:endParaRPr lang="pt-PT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77946" y="2911288"/>
            <a:ext cx="778810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chemeClr val="accent5">
                  <a:lumMod val="75000"/>
                </a:schemeClr>
              </a:buClr>
            </a:pPr>
            <a:r>
              <a:rPr lang="pt-PT" sz="2400" dirty="0" smtClean="0"/>
              <a:t>     </a:t>
            </a:r>
            <a:r>
              <a:rPr lang="pt-PT" sz="2300" b="1" dirty="0" smtClean="0"/>
              <a:t>Limite máximo na redução de pontos</a:t>
            </a:r>
            <a:r>
              <a:rPr lang="pt-PT" sz="2300" dirty="0" smtClean="0"/>
              <a:t>:</a:t>
            </a: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pt-PT" sz="2300" dirty="0"/>
          </a:p>
          <a:p>
            <a:pPr marL="342900" lvl="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A </a:t>
            </a:r>
            <a:r>
              <a:rPr lang="pt-PT" sz="2300" dirty="0"/>
              <a:t>subtração </a:t>
            </a:r>
            <a:r>
              <a:rPr lang="pt-PT" sz="2300" dirty="0" smtClean="0"/>
              <a:t>de pontos, por contraordenações praticadas em cúmulo, não </a:t>
            </a:r>
            <a:r>
              <a:rPr lang="pt-PT" sz="2300" dirty="0"/>
              <a:t>pode </a:t>
            </a:r>
            <a:r>
              <a:rPr lang="pt-PT" sz="2300" dirty="0" smtClean="0"/>
              <a:t>ser superior a </a:t>
            </a:r>
            <a:r>
              <a:rPr lang="pt-PT" sz="2300" b="1" dirty="0"/>
              <a:t>6 </a:t>
            </a:r>
            <a:r>
              <a:rPr lang="pt-PT" sz="2300" b="1" dirty="0" smtClean="0"/>
              <a:t>pontos</a:t>
            </a:r>
            <a:r>
              <a:rPr lang="pt-PT" sz="2300" dirty="0" smtClean="0"/>
              <a:t>.</a:t>
            </a:r>
          </a:p>
          <a:p>
            <a:pPr lvl="0" algn="just">
              <a:buClr>
                <a:schemeClr val="accent5">
                  <a:lumMod val="75000"/>
                </a:schemeClr>
              </a:buClr>
            </a:pPr>
            <a:endParaRPr lang="pt-PT" sz="2300" dirty="0"/>
          </a:p>
          <a:p>
            <a:pPr lvl="0" algn="just">
              <a:buClr>
                <a:schemeClr val="accent5">
                  <a:lumMod val="75000"/>
                </a:schemeClr>
              </a:buClr>
            </a:pPr>
            <a:r>
              <a:rPr lang="pt-PT" sz="2300" u="sng" dirty="0" smtClean="0"/>
              <a:t>Exceção</a:t>
            </a:r>
            <a:r>
              <a:rPr lang="pt-PT" sz="2300" dirty="0" smtClean="0"/>
              <a:t>: </a:t>
            </a:r>
            <a:r>
              <a:rPr lang="pt-PT" sz="2300" dirty="0"/>
              <a:t>quando esteja em causa condenação por contraordenações relativas </a:t>
            </a:r>
            <a:r>
              <a:rPr lang="pt-PT" sz="2300" dirty="0" smtClean="0"/>
              <a:t>à </a:t>
            </a:r>
            <a:r>
              <a:rPr lang="pt-PT" sz="2300" dirty="0"/>
              <a:t>condução sob influência do </a:t>
            </a:r>
            <a:r>
              <a:rPr lang="pt-PT" sz="2300" dirty="0" smtClean="0"/>
              <a:t>álcool ou substâncias psicotrópicas. </a:t>
            </a:r>
            <a:r>
              <a:rPr lang="pt-PT" sz="2300" dirty="0" smtClean="0"/>
              <a:t>Nestes casos, a subtração </a:t>
            </a:r>
            <a:r>
              <a:rPr lang="pt-PT" sz="2300" dirty="0"/>
              <a:t>de pontos </a:t>
            </a:r>
            <a:r>
              <a:rPr lang="pt-PT" sz="2300" dirty="0" smtClean="0"/>
              <a:t>verifica-se </a:t>
            </a:r>
            <a:r>
              <a:rPr lang="pt-PT" sz="2300" dirty="0"/>
              <a:t>em qualquer circunstância.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pt-PT" sz="2100" dirty="0" smtClean="0"/>
              <a:t> 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4486" r="8489" b="68114"/>
          <a:stretch/>
        </p:blipFill>
        <p:spPr bwMode="auto">
          <a:xfrm>
            <a:off x="0" y="0"/>
            <a:ext cx="9150234" cy="7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5740" y="44624"/>
            <a:ext cx="844252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7016634" y="6160366"/>
            <a:ext cx="2133600" cy="365125"/>
          </a:xfrm>
        </p:spPr>
        <p:txBody>
          <a:bodyPr/>
          <a:lstStyle/>
          <a:p>
            <a:fld id="{21220DB9-30EC-4BA1-98C0-E8233B9DAFF5}" type="slidenum">
              <a:rPr lang="pt-PT" smtClean="0"/>
              <a:t>11</a:t>
            </a:fld>
            <a:endParaRPr lang="pt-PT" dirty="0"/>
          </a:p>
        </p:txBody>
      </p:sp>
      <p:grpSp>
        <p:nvGrpSpPr>
          <p:cNvPr id="20" name="Grupo 19"/>
          <p:cNvGrpSpPr/>
          <p:nvPr/>
        </p:nvGrpSpPr>
        <p:grpSpPr>
          <a:xfrm>
            <a:off x="695887" y="969824"/>
            <a:ext cx="7804692" cy="433818"/>
            <a:chOff x="0" y="70237"/>
            <a:chExt cx="7804692" cy="433818"/>
          </a:xfrm>
        </p:grpSpPr>
        <p:sp>
          <p:nvSpPr>
            <p:cNvPr id="21" name="Rectângulo 20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ângulo 21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i="0" kern="1200" dirty="0" smtClean="0"/>
                <a:t>PPL Cassação </a:t>
              </a:r>
              <a:r>
                <a:rPr lang="pt-PT" sz="2000" b="1" i="0" kern="1200" dirty="0" smtClean="0"/>
                <a:t>da Carta</a:t>
              </a:r>
              <a:endParaRPr lang="pt-PT" sz="2000" b="1" i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02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8" b="5516"/>
          <a:stretch/>
        </p:blipFill>
        <p:spPr bwMode="auto">
          <a:xfrm>
            <a:off x="0" y="6525491"/>
            <a:ext cx="91440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ta para baixo 28"/>
          <p:cNvSpPr/>
          <p:nvPr/>
        </p:nvSpPr>
        <p:spPr>
          <a:xfrm>
            <a:off x="673917" y="1709294"/>
            <a:ext cx="7796165" cy="85561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Recuperação de Pontos</a:t>
            </a:r>
            <a:endParaRPr lang="pt-PT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95886" y="2852936"/>
            <a:ext cx="77741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No </a:t>
            </a:r>
            <a:r>
              <a:rPr lang="pt-PT" sz="2300" dirty="0"/>
              <a:t>final de cada período de </a:t>
            </a:r>
            <a:r>
              <a:rPr lang="pt-PT" sz="2300" b="1" dirty="0"/>
              <a:t>três anos</a:t>
            </a:r>
            <a:r>
              <a:rPr lang="pt-PT" sz="2300" dirty="0"/>
              <a:t>, sem que exista registo de contraordenações graves ou muito graves ou crimes de natureza rodoviária no registo de infrações, são atribuídos </a:t>
            </a:r>
            <a:r>
              <a:rPr lang="pt-PT" sz="2300" b="1" dirty="0"/>
              <a:t>3 </a:t>
            </a:r>
            <a:r>
              <a:rPr lang="pt-PT" sz="2300" b="1" dirty="0" smtClean="0"/>
              <a:t>pontos</a:t>
            </a:r>
            <a:r>
              <a:rPr lang="pt-PT" sz="2300" dirty="0" smtClean="0"/>
              <a:t>. </a:t>
            </a:r>
            <a:endParaRPr lang="pt-PT" sz="2300" dirty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Os </a:t>
            </a:r>
            <a:r>
              <a:rPr lang="pt-PT" sz="2300" b="1" dirty="0"/>
              <a:t>condutores </a:t>
            </a:r>
            <a:r>
              <a:rPr lang="pt-PT" sz="2300" b="1" dirty="0" smtClean="0"/>
              <a:t>profissionais </a:t>
            </a:r>
            <a:r>
              <a:rPr lang="pt-PT" sz="2300" dirty="0" smtClean="0"/>
              <a:t>recuperam pontos ao fim de </a:t>
            </a:r>
            <a:r>
              <a:rPr lang="pt-PT" sz="2300" b="1" dirty="0"/>
              <a:t>dois </a:t>
            </a:r>
            <a:r>
              <a:rPr lang="pt-PT" sz="2300" b="1" dirty="0" smtClean="0"/>
              <a:t>anos</a:t>
            </a:r>
            <a:r>
              <a:rPr lang="pt-PT" sz="2300" dirty="0" smtClean="0"/>
              <a:t>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u="sng" dirty="0" smtClean="0"/>
              <a:t>Permite-se que os condutores possam recuperar pontos até ao </a:t>
            </a:r>
            <a:r>
              <a:rPr lang="pt-PT" sz="2300" b="1" u="sng" dirty="0" smtClean="0"/>
              <a:t>máximo de 15 pontos</a:t>
            </a:r>
            <a:r>
              <a:rPr lang="pt-PT" sz="2300" dirty="0" smtClean="0"/>
              <a:t> (mais 3 do que os 12 iniciais).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pt-PT" sz="2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4486" r="8489" b="68114"/>
          <a:stretch/>
        </p:blipFill>
        <p:spPr bwMode="auto">
          <a:xfrm>
            <a:off x="0" y="0"/>
            <a:ext cx="9150234" cy="7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5740" y="44624"/>
            <a:ext cx="844252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7016634" y="6160366"/>
            <a:ext cx="2133600" cy="365125"/>
          </a:xfrm>
        </p:spPr>
        <p:txBody>
          <a:bodyPr/>
          <a:lstStyle/>
          <a:p>
            <a:fld id="{21220DB9-30EC-4BA1-98C0-E8233B9DAFF5}" type="slidenum">
              <a:rPr lang="pt-PT" smtClean="0"/>
              <a:t>12</a:t>
            </a:fld>
            <a:endParaRPr lang="pt-PT" dirty="0"/>
          </a:p>
        </p:txBody>
      </p:sp>
      <p:grpSp>
        <p:nvGrpSpPr>
          <p:cNvPr id="20" name="Grupo 19"/>
          <p:cNvGrpSpPr/>
          <p:nvPr/>
        </p:nvGrpSpPr>
        <p:grpSpPr>
          <a:xfrm>
            <a:off x="695887" y="969824"/>
            <a:ext cx="7804692" cy="433818"/>
            <a:chOff x="0" y="70237"/>
            <a:chExt cx="7804692" cy="433818"/>
          </a:xfrm>
        </p:grpSpPr>
        <p:sp>
          <p:nvSpPr>
            <p:cNvPr id="21" name="Rectângulo 20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ângulo 21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i="0" kern="1200" dirty="0" smtClean="0"/>
                <a:t>PPL Carta </a:t>
              </a:r>
              <a:r>
                <a:rPr lang="pt-PT" sz="2000" b="1" i="0" kern="1200" dirty="0" smtClean="0"/>
                <a:t>por Pontos</a:t>
              </a:r>
              <a:endParaRPr lang="pt-PT" sz="2000" b="1" i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56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8" b="5516"/>
          <a:stretch/>
        </p:blipFill>
        <p:spPr bwMode="auto">
          <a:xfrm>
            <a:off x="0" y="6525491"/>
            <a:ext cx="91440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ta para baixo 28"/>
          <p:cNvSpPr/>
          <p:nvPr/>
        </p:nvSpPr>
        <p:spPr>
          <a:xfrm>
            <a:off x="673917" y="1709294"/>
            <a:ext cx="7796165" cy="85561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Recuperação de Pontos</a:t>
            </a:r>
            <a:endParaRPr lang="pt-PT" sz="24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4486" r="8489" b="68114"/>
          <a:stretch/>
        </p:blipFill>
        <p:spPr bwMode="auto">
          <a:xfrm>
            <a:off x="0" y="0"/>
            <a:ext cx="9150234" cy="7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5740" y="44624"/>
            <a:ext cx="844252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7016634" y="6160366"/>
            <a:ext cx="2133600" cy="365125"/>
          </a:xfrm>
        </p:spPr>
        <p:txBody>
          <a:bodyPr/>
          <a:lstStyle/>
          <a:p>
            <a:fld id="{21220DB9-30EC-4BA1-98C0-E8233B9DAFF5}" type="slidenum">
              <a:rPr lang="pt-PT" smtClean="0"/>
              <a:t>13</a:t>
            </a:fld>
            <a:endParaRPr lang="pt-PT" dirty="0"/>
          </a:p>
        </p:txBody>
      </p:sp>
      <p:grpSp>
        <p:nvGrpSpPr>
          <p:cNvPr id="20" name="Grupo 19"/>
          <p:cNvGrpSpPr/>
          <p:nvPr/>
        </p:nvGrpSpPr>
        <p:grpSpPr>
          <a:xfrm>
            <a:off x="695887" y="969824"/>
            <a:ext cx="7804692" cy="433818"/>
            <a:chOff x="0" y="70237"/>
            <a:chExt cx="7804692" cy="433818"/>
          </a:xfrm>
        </p:grpSpPr>
        <p:sp>
          <p:nvSpPr>
            <p:cNvPr id="21" name="Rectângulo 20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ângulo 21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i="0" kern="1200" dirty="0" smtClean="0"/>
                <a:t>PPL Carta </a:t>
              </a:r>
              <a:r>
                <a:rPr lang="pt-PT" sz="2000" b="1" i="0" kern="1200" dirty="0" smtClean="0"/>
                <a:t>por Pontos</a:t>
              </a:r>
              <a:endParaRPr lang="pt-PT" sz="2000" b="1" i="0" kern="1200" dirty="0"/>
            </a:p>
          </p:txBody>
        </p:sp>
      </p:grpSp>
      <p:sp>
        <p:nvSpPr>
          <p:cNvPr id="3" name="Rectângulo 2"/>
          <p:cNvSpPr/>
          <p:nvPr/>
        </p:nvSpPr>
        <p:spPr>
          <a:xfrm>
            <a:off x="2051720" y="2854078"/>
            <a:ext cx="553229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pt-PT" sz="2300" dirty="0" smtClean="0"/>
              <a:t>O regime de recuperação de pontos: 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pt-PT" sz="2300" dirty="0" smtClean="0"/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Premeia o bom comportamento</a:t>
            </a:r>
            <a:r>
              <a:rPr lang="pt-PT" sz="2300" dirty="0" smtClean="0"/>
              <a:t>;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pt-PT" sz="2300" dirty="0" smtClean="0"/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Penaliza os infractores reincidentes; </a:t>
            </a:r>
            <a:endParaRPr lang="pt-PT" sz="2300" dirty="0" smtClean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pt-PT" sz="2300" dirty="0" smtClean="0"/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Distingue os condutores profissionais.</a:t>
            </a:r>
            <a:endParaRPr lang="pt-PT" sz="2300" dirty="0"/>
          </a:p>
        </p:txBody>
      </p:sp>
    </p:spTree>
    <p:extLst>
      <p:ext uri="{BB962C8B-B14F-4D97-AF65-F5344CB8AC3E}">
        <p14:creationId xmlns:p14="http://schemas.microsoft.com/office/powerpoint/2010/main" val="34036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59632" y="2900363"/>
            <a:ext cx="74589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PT" sz="3000" dirty="0" smtClean="0">
                <a:latin typeface="Trebuchet MS" pitchFamily="34" charset="0"/>
              </a:rPr>
              <a:t>Carta por Pontos</a:t>
            </a:r>
          </a:p>
          <a:p>
            <a:pPr algn="r" eaLnBrk="1" hangingPunct="1"/>
            <a:endParaRPr lang="pt-PT" sz="3000" dirty="0">
              <a:latin typeface="Trebuchet MS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81250" y="5320506"/>
            <a:ext cx="63373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PT" sz="2100" dirty="0" smtClean="0">
                <a:solidFill>
                  <a:srgbClr val="5F8B9B"/>
                </a:solidFill>
                <a:latin typeface="Trebuchet MS" pitchFamily="34" charset="0"/>
              </a:rPr>
              <a:t>21 de maio de 2015</a:t>
            </a:r>
            <a:endParaRPr lang="pt-PT" sz="2100" dirty="0">
              <a:solidFill>
                <a:srgbClr val="5F8B9B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8" b="5516"/>
          <a:stretch/>
        </p:blipFill>
        <p:spPr bwMode="auto">
          <a:xfrm>
            <a:off x="0" y="6525491"/>
            <a:ext cx="91440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ta para baixo 28"/>
          <p:cNvSpPr/>
          <p:nvPr/>
        </p:nvSpPr>
        <p:spPr>
          <a:xfrm>
            <a:off x="704414" y="1090671"/>
            <a:ext cx="7796165" cy="108012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Carta por Pontos</a:t>
            </a:r>
            <a:endParaRPr lang="pt-PT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87832" y="2564904"/>
            <a:ext cx="780042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A maioria dos países da União Europeia tem a carta por pontos ou sistema similar. A título de exemplo: Espanha, França, Itália, Reino Unido, Alemanha, Malta, Polónia, Áustria e Dinamarca.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pt-PT" sz="2300" dirty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Com </a:t>
            </a:r>
            <a:r>
              <a:rPr lang="pt-PT" sz="2300" dirty="0"/>
              <a:t>a Carta por Pontos, pretende-se aumentar o grau de </a:t>
            </a:r>
            <a:r>
              <a:rPr lang="pt-PT" sz="2300" dirty="0" smtClean="0"/>
              <a:t>percepção </a:t>
            </a:r>
            <a:r>
              <a:rPr lang="pt-PT" sz="2300" dirty="0"/>
              <a:t>e de responsabilização dos condutores, face aos seus comportamentos, </a:t>
            </a:r>
            <a:r>
              <a:rPr lang="pt-PT" sz="2300" dirty="0" smtClean="0"/>
              <a:t>adotando-se </a:t>
            </a:r>
            <a:r>
              <a:rPr lang="pt-PT" sz="2300" dirty="0"/>
              <a:t>um sistema sancionatório mais transparente e de fácil compreensão. 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4486" r="8489" b="68114"/>
          <a:stretch/>
        </p:blipFill>
        <p:spPr bwMode="auto">
          <a:xfrm>
            <a:off x="0" y="0"/>
            <a:ext cx="9150234" cy="7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5740" y="44624"/>
            <a:ext cx="844252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23528" y="6553245"/>
            <a:ext cx="3796552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7016634" y="6160366"/>
            <a:ext cx="2133600" cy="365125"/>
          </a:xfrm>
        </p:spPr>
        <p:txBody>
          <a:bodyPr/>
          <a:lstStyle/>
          <a:p>
            <a:fld id="{21220DB9-30EC-4BA1-98C0-E8233B9DAFF5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878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8" b="5516"/>
          <a:stretch/>
        </p:blipFill>
        <p:spPr bwMode="auto">
          <a:xfrm>
            <a:off x="0" y="6525491"/>
            <a:ext cx="91440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ta para baixo 28"/>
          <p:cNvSpPr/>
          <p:nvPr/>
        </p:nvSpPr>
        <p:spPr>
          <a:xfrm>
            <a:off x="704414" y="1090671"/>
            <a:ext cx="7796165" cy="108012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Carta por Pontos</a:t>
            </a:r>
            <a:endParaRPr lang="pt-PT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04414" y="2198207"/>
            <a:ext cx="258802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pt-PT" sz="2100" dirty="0"/>
              <a:t>Neste sentido </a:t>
            </a:r>
            <a:r>
              <a:rPr lang="pt-PT" sz="2100" dirty="0" smtClean="0"/>
              <a:t>foi criado </a:t>
            </a:r>
            <a:r>
              <a:rPr lang="pt-PT" sz="2100" dirty="0"/>
              <a:t>o Portal das </a:t>
            </a:r>
            <a:r>
              <a:rPr lang="pt-PT" sz="2100" dirty="0" smtClean="0"/>
              <a:t>Contraordenações.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pt-PT" sz="21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pt-PT" sz="2100" dirty="0" smtClean="0"/>
              <a:t>Permite a </a:t>
            </a:r>
            <a:r>
              <a:rPr lang="pt-PT" sz="2100" dirty="0"/>
              <a:t>consulta rápida, eficaz e transparente dos processos </a:t>
            </a:r>
            <a:r>
              <a:rPr lang="pt-PT" sz="2100" dirty="0" smtClean="0"/>
              <a:t>contraordenacionais.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pt-PT" sz="21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pt-PT" sz="2100" dirty="0" smtClean="0"/>
              <a:t>O </a:t>
            </a:r>
            <a:r>
              <a:rPr lang="pt-PT" sz="2100" dirty="0"/>
              <a:t>acesso ao Registo de Infrações também será disponibilizado.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pt-PT" sz="22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4486" r="8489" b="68114"/>
          <a:stretch/>
        </p:blipFill>
        <p:spPr bwMode="auto">
          <a:xfrm>
            <a:off x="0" y="0"/>
            <a:ext cx="9150234" cy="7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5740" y="44624"/>
            <a:ext cx="844252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23528" y="6553245"/>
            <a:ext cx="3796552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7016634" y="6160366"/>
            <a:ext cx="2133600" cy="365125"/>
          </a:xfrm>
        </p:spPr>
        <p:txBody>
          <a:bodyPr/>
          <a:lstStyle/>
          <a:p>
            <a:fld id="{21220DB9-30EC-4BA1-98C0-E8233B9DAFF5}" type="slidenum">
              <a:rPr lang="pt-PT" smtClean="0"/>
              <a:t>3</a:t>
            </a:fld>
            <a:endParaRPr lang="pt-PT" dirty="0"/>
          </a:p>
        </p:txBody>
      </p:sp>
      <p:pic>
        <p:nvPicPr>
          <p:cNvPr id="10" name="Imagem 9"/>
          <p:cNvPicPr/>
          <p:nvPr/>
        </p:nvPicPr>
        <p:blipFill rotWithShape="1">
          <a:blip r:embed="rId4"/>
          <a:srcRect t="6678" b="4360"/>
          <a:stretch/>
        </p:blipFill>
        <p:spPr>
          <a:xfrm>
            <a:off x="3507454" y="2688609"/>
            <a:ext cx="5400040" cy="30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8" b="5516"/>
          <a:stretch/>
        </p:blipFill>
        <p:spPr bwMode="auto">
          <a:xfrm>
            <a:off x="0" y="6525491"/>
            <a:ext cx="91440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ta para baixo 28"/>
          <p:cNvSpPr/>
          <p:nvPr/>
        </p:nvSpPr>
        <p:spPr>
          <a:xfrm>
            <a:off x="704414" y="1090671"/>
            <a:ext cx="7796165" cy="108012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Sistema Carta por Pontos</a:t>
            </a:r>
            <a:endParaRPr lang="pt-PT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00151" y="2348880"/>
            <a:ext cx="7800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200" dirty="0"/>
              <a:t>O atual Código da Estrada contempla um sistema aproximado da carta por pontos, embora bastante mitigado</a:t>
            </a:r>
            <a:r>
              <a:rPr lang="pt-PT" sz="2200" dirty="0" smtClean="0"/>
              <a:t>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pt-PT" sz="2200" dirty="0" smtClean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200" dirty="0"/>
              <a:t>Nos termos do regime vigente, a cassação da carta ocorre quando o condutor tenha praticado, num período de 5 anos, 3 contraordenações muito graves ou 5 contraordenações graves ou muito graves.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pt-PT" sz="2200" dirty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200" dirty="0" smtClean="0"/>
              <a:t>A </a:t>
            </a:r>
            <a:r>
              <a:rPr lang="pt-PT" sz="2200" dirty="0"/>
              <a:t>presente Proposta de Lei promove, assim, uma atualização </a:t>
            </a:r>
            <a:r>
              <a:rPr lang="pt-PT" sz="2200" dirty="0" smtClean="0"/>
              <a:t>do </a:t>
            </a:r>
            <a:r>
              <a:rPr lang="pt-PT" sz="2200" dirty="0"/>
              <a:t>regime vigente, acompanhando a maioria dos países europeus, onde o sistema da carta por pontos se encontra plenamente consagrado e estabilizado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4486" r="8489" b="68114"/>
          <a:stretch/>
        </p:blipFill>
        <p:spPr bwMode="auto">
          <a:xfrm>
            <a:off x="0" y="0"/>
            <a:ext cx="9150234" cy="7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5740" y="44624"/>
            <a:ext cx="844252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23528" y="6553245"/>
            <a:ext cx="3796552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7016634" y="6160366"/>
            <a:ext cx="2133600" cy="365125"/>
          </a:xfrm>
        </p:spPr>
        <p:txBody>
          <a:bodyPr/>
          <a:lstStyle/>
          <a:p>
            <a:fld id="{21220DB9-30EC-4BA1-98C0-E8233B9DAFF5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051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8" b="5516"/>
          <a:stretch/>
        </p:blipFill>
        <p:spPr bwMode="auto">
          <a:xfrm>
            <a:off x="0" y="6525491"/>
            <a:ext cx="91440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ta para baixo 28"/>
          <p:cNvSpPr/>
          <p:nvPr/>
        </p:nvSpPr>
        <p:spPr>
          <a:xfrm>
            <a:off x="704414" y="1090671"/>
            <a:ext cx="7796165" cy="108012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Sistema Carta por Pontos</a:t>
            </a:r>
            <a:endParaRPr lang="pt-PT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87832" y="2348880"/>
            <a:ext cx="78004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200" dirty="0" smtClean="0"/>
              <a:t>A </a:t>
            </a:r>
            <a:r>
              <a:rPr lang="pt-PT" sz="2200" dirty="0"/>
              <a:t>carta por </a:t>
            </a:r>
            <a:r>
              <a:rPr lang="pt-PT" sz="2200" dirty="0" smtClean="0"/>
              <a:t>pontos constitui </a:t>
            </a:r>
            <a:r>
              <a:rPr lang="pt-PT" sz="2200" dirty="0"/>
              <a:t>uma das ações chave da Estratégia Nacional de Segurança Rodoviária, </a:t>
            </a:r>
            <a:r>
              <a:rPr lang="pt-PT" sz="2200" dirty="0" smtClean="0"/>
              <a:t>fazendo parte do objectivo operacional n.º 4, aprovada </a:t>
            </a:r>
            <a:r>
              <a:rPr lang="pt-PT" sz="2200" dirty="0"/>
              <a:t>pela Resolução de Conselho de Ministros n.º 54/2009, de 14 de maio</a:t>
            </a:r>
            <a:r>
              <a:rPr lang="pt-PT" sz="2200" dirty="0" smtClean="0"/>
              <a:t>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pt-PT" sz="2200" dirty="0" smtClean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200" dirty="0" smtClean="0"/>
              <a:t>Foi ouvido o grupo consultivo da Estratégia Nacional de Segurança Rodoviária, composto por cerca de 50 entidades da sociedade civil.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pt-PT" sz="2200" dirty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200" dirty="0" smtClean="0"/>
              <a:t>Foram também ouvidas outras entidades, no decurso do processo legislativo. 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4486" r="8489" b="68114"/>
          <a:stretch/>
        </p:blipFill>
        <p:spPr bwMode="auto">
          <a:xfrm>
            <a:off x="0" y="0"/>
            <a:ext cx="9150234" cy="7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5740" y="44624"/>
            <a:ext cx="844252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23528" y="6553245"/>
            <a:ext cx="3796552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7016634" y="6160366"/>
            <a:ext cx="2133600" cy="365125"/>
          </a:xfrm>
        </p:spPr>
        <p:txBody>
          <a:bodyPr/>
          <a:lstStyle/>
          <a:p>
            <a:fld id="{21220DB9-30EC-4BA1-98C0-E8233B9DAFF5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58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8" b="5516"/>
          <a:stretch/>
        </p:blipFill>
        <p:spPr bwMode="auto">
          <a:xfrm>
            <a:off x="0" y="6525491"/>
            <a:ext cx="91440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ta para baixo 28"/>
          <p:cNvSpPr/>
          <p:nvPr/>
        </p:nvSpPr>
        <p:spPr>
          <a:xfrm>
            <a:off x="673917" y="1709294"/>
            <a:ext cx="7796165" cy="85561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Inexistência de amnistia ou retroatividade</a:t>
            </a:r>
            <a:endParaRPr lang="pt-PT" sz="24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4486" r="8489" b="68114"/>
          <a:stretch/>
        </p:blipFill>
        <p:spPr bwMode="auto">
          <a:xfrm>
            <a:off x="0" y="0"/>
            <a:ext cx="9150234" cy="7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5740" y="44624"/>
            <a:ext cx="844252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7016634" y="6160366"/>
            <a:ext cx="2133600" cy="365125"/>
          </a:xfrm>
        </p:spPr>
        <p:txBody>
          <a:bodyPr/>
          <a:lstStyle/>
          <a:p>
            <a:fld id="{21220DB9-30EC-4BA1-98C0-E8233B9DAFF5}" type="slidenum">
              <a:rPr lang="pt-PT" smtClean="0"/>
              <a:t>6</a:t>
            </a:fld>
            <a:endParaRPr lang="pt-PT" dirty="0"/>
          </a:p>
        </p:txBody>
      </p:sp>
      <p:grpSp>
        <p:nvGrpSpPr>
          <p:cNvPr id="20" name="Grupo 19"/>
          <p:cNvGrpSpPr/>
          <p:nvPr/>
        </p:nvGrpSpPr>
        <p:grpSpPr>
          <a:xfrm>
            <a:off x="695887" y="969824"/>
            <a:ext cx="7804692" cy="433818"/>
            <a:chOff x="0" y="70237"/>
            <a:chExt cx="7804692" cy="433818"/>
          </a:xfrm>
        </p:grpSpPr>
        <p:sp>
          <p:nvSpPr>
            <p:cNvPr id="21" name="Rectângulo 20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ângulo 21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i="0" kern="1200" dirty="0" smtClean="0"/>
                <a:t>PPL Carta </a:t>
              </a:r>
              <a:r>
                <a:rPr lang="pt-PT" sz="2000" b="1" i="0" kern="1200" dirty="0" smtClean="0"/>
                <a:t>por Pontos</a:t>
              </a:r>
              <a:endParaRPr lang="pt-PT" sz="2000" b="1" i="0" kern="1200" dirty="0"/>
            </a:p>
          </p:txBody>
        </p:sp>
      </p:grpSp>
      <p:sp>
        <p:nvSpPr>
          <p:cNvPr id="3" name="Rectângulo 2"/>
          <p:cNvSpPr/>
          <p:nvPr/>
        </p:nvSpPr>
        <p:spPr>
          <a:xfrm>
            <a:off x="695888" y="2854078"/>
            <a:ext cx="777419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A Carta por Pontos é aplicável às infrações rodoviárias cometidas após a entrada em vigor da Lei.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pt-PT" sz="2300" dirty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As infrações cometidas em data anterior continuam a ser punidas ao abrigo da lei atual.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pt-PT" sz="2300" dirty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A Proposta de Lei prevê a entrada em vigor da Carta por Pontos a 1 de junho de 2016.</a:t>
            </a:r>
            <a:endParaRPr lang="pt-PT" sz="2300" dirty="0"/>
          </a:p>
        </p:txBody>
      </p:sp>
    </p:spTree>
    <p:extLst>
      <p:ext uri="{BB962C8B-B14F-4D97-AF65-F5344CB8AC3E}">
        <p14:creationId xmlns:p14="http://schemas.microsoft.com/office/powerpoint/2010/main" val="5763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8" b="5516"/>
          <a:stretch/>
        </p:blipFill>
        <p:spPr bwMode="auto">
          <a:xfrm>
            <a:off x="0" y="6525491"/>
            <a:ext cx="91440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ta para baixo 28"/>
          <p:cNvSpPr/>
          <p:nvPr/>
        </p:nvSpPr>
        <p:spPr>
          <a:xfrm>
            <a:off x="700151" y="1709294"/>
            <a:ext cx="7796165" cy="85561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Pontos</a:t>
            </a:r>
            <a:endParaRPr lang="pt-PT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609007" y="2924944"/>
            <a:ext cx="619268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pt-PT" sz="2300" dirty="0" smtClean="0"/>
              <a:t>Ao condutor são atribuídos 12 pontos. 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pt-PT" sz="2300" dirty="0" smtClean="0"/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pt-PT" sz="2300" dirty="0" smtClean="0"/>
              <a:t>O condutor perde pontos: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pt-PT" sz="2300" dirty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Contraordenações Graves – 2 pontos;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Contraordenações Muito Graves – 4 pontos.</a:t>
            </a:r>
            <a:endParaRPr lang="pt-PT" sz="2300" dirty="0"/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pt-PT" sz="2300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4486" r="8489" b="68114"/>
          <a:stretch/>
        </p:blipFill>
        <p:spPr bwMode="auto">
          <a:xfrm>
            <a:off x="0" y="0"/>
            <a:ext cx="9150234" cy="7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5740" y="44624"/>
            <a:ext cx="844252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7016634" y="6160366"/>
            <a:ext cx="2133600" cy="365125"/>
          </a:xfrm>
        </p:spPr>
        <p:txBody>
          <a:bodyPr/>
          <a:lstStyle/>
          <a:p>
            <a:fld id="{21220DB9-30EC-4BA1-98C0-E8233B9DAFF5}" type="slidenum">
              <a:rPr lang="pt-PT" smtClean="0"/>
              <a:t>7</a:t>
            </a:fld>
            <a:endParaRPr lang="pt-PT" dirty="0"/>
          </a:p>
        </p:txBody>
      </p:sp>
      <p:grpSp>
        <p:nvGrpSpPr>
          <p:cNvPr id="20" name="Grupo 19"/>
          <p:cNvGrpSpPr/>
          <p:nvPr/>
        </p:nvGrpSpPr>
        <p:grpSpPr>
          <a:xfrm>
            <a:off x="695887" y="969824"/>
            <a:ext cx="7804692" cy="433818"/>
            <a:chOff x="0" y="70237"/>
            <a:chExt cx="7804692" cy="433818"/>
          </a:xfrm>
        </p:grpSpPr>
        <p:sp>
          <p:nvSpPr>
            <p:cNvPr id="21" name="Rectângulo 20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ângulo 21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i="0" kern="1200" dirty="0" smtClean="0"/>
                <a:t>PPL Carta </a:t>
              </a:r>
              <a:r>
                <a:rPr lang="pt-PT" sz="2000" b="1" dirty="0"/>
                <a:t>p</a:t>
              </a:r>
              <a:r>
                <a:rPr lang="pt-PT" sz="2000" b="1" i="0" kern="1200" dirty="0" smtClean="0"/>
                <a:t>or </a:t>
              </a:r>
              <a:r>
                <a:rPr lang="pt-PT" sz="2000" b="1" i="0" kern="1200" dirty="0" smtClean="0"/>
                <a:t>Pontos</a:t>
              </a:r>
              <a:endParaRPr lang="pt-PT" sz="2000" b="1" i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55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8" b="5516"/>
          <a:stretch/>
        </p:blipFill>
        <p:spPr bwMode="auto">
          <a:xfrm>
            <a:off x="0" y="6525491"/>
            <a:ext cx="91440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ta para baixo 28"/>
          <p:cNvSpPr/>
          <p:nvPr/>
        </p:nvSpPr>
        <p:spPr>
          <a:xfrm>
            <a:off x="673917" y="1709294"/>
            <a:ext cx="7796165" cy="85561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Álcool e substâncias psicotrópicas</a:t>
            </a:r>
            <a:endParaRPr lang="pt-PT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95886" y="2852936"/>
            <a:ext cx="777419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pt-PT" sz="2300" dirty="0" smtClean="0"/>
              <a:t>A condução sob influência do álcool ou substâncias psicotrópicas, tem um regime </a:t>
            </a:r>
            <a:r>
              <a:rPr lang="pt-PT" sz="2300" dirty="0" smtClean="0"/>
              <a:t>próprio:</a:t>
            </a:r>
            <a:endParaRPr lang="pt-PT" sz="2300" dirty="0" smtClean="0"/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pt-PT" sz="23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PT" sz="2300" dirty="0" smtClean="0"/>
              <a:t>Contraordenação grave – 3 pontos;</a:t>
            </a:r>
            <a:endParaRPr lang="pt-PT" sz="23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PT" sz="2300" dirty="0" smtClean="0"/>
              <a:t>Contraordenação </a:t>
            </a:r>
            <a:r>
              <a:rPr lang="pt-PT" sz="2300" dirty="0"/>
              <a:t>muito </a:t>
            </a:r>
            <a:r>
              <a:rPr lang="pt-PT" sz="2300" dirty="0" smtClean="0"/>
              <a:t>grave – 5 pontos.</a:t>
            </a:r>
            <a:endParaRPr lang="pt-PT" sz="2300" dirty="0"/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pt-PT" sz="2300" dirty="0" smtClean="0"/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pt-PT" sz="2300" b="1" dirty="0" smtClean="0"/>
              <a:t>Justificação</a:t>
            </a:r>
            <a:r>
              <a:rPr lang="pt-PT" sz="2300" dirty="0" smtClean="0"/>
              <a:t>: Cerca de 1/3 das vítimas mortais (condutores) em acidentes de viação têm uma taxa </a:t>
            </a:r>
            <a:r>
              <a:rPr lang="pt-PT" sz="2300" dirty="0"/>
              <a:t>de álcool </a:t>
            </a:r>
            <a:r>
              <a:rPr lang="pt-PT" sz="2300" dirty="0" smtClean="0"/>
              <a:t>no sangue acima </a:t>
            </a:r>
            <a:r>
              <a:rPr lang="pt-PT" sz="2300" dirty="0"/>
              <a:t>do limite </a:t>
            </a:r>
            <a:r>
              <a:rPr lang="pt-PT" sz="2300" dirty="0" smtClean="0"/>
              <a:t>legal.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4486" r="8489" b="68114"/>
          <a:stretch/>
        </p:blipFill>
        <p:spPr bwMode="auto">
          <a:xfrm>
            <a:off x="0" y="0"/>
            <a:ext cx="9150234" cy="7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5740" y="44624"/>
            <a:ext cx="844252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7016634" y="6160366"/>
            <a:ext cx="2133600" cy="365125"/>
          </a:xfrm>
        </p:spPr>
        <p:txBody>
          <a:bodyPr/>
          <a:lstStyle/>
          <a:p>
            <a:fld id="{21220DB9-30EC-4BA1-98C0-E8233B9DAFF5}" type="slidenum">
              <a:rPr lang="pt-PT" smtClean="0"/>
              <a:t>8</a:t>
            </a:fld>
            <a:endParaRPr lang="pt-PT" dirty="0"/>
          </a:p>
        </p:txBody>
      </p:sp>
      <p:grpSp>
        <p:nvGrpSpPr>
          <p:cNvPr id="20" name="Grupo 19"/>
          <p:cNvGrpSpPr/>
          <p:nvPr/>
        </p:nvGrpSpPr>
        <p:grpSpPr>
          <a:xfrm>
            <a:off x="695887" y="969824"/>
            <a:ext cx="7804692" cy="433818"/>
            <a:chOff x="0" y="70237"/>
            <a:chExt cx="7804692" cy="433818"/>
          </a:xfrm>
        </p:grpSpPr>
        <p:sp>
          <p:nvSpPr>
            <p:cNvPr id="21" name="Rectângulo 20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ângulo 21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i="0" kern="1200" dirty="0" smtClean="0"/>
                <a:t>PPL Carta </a:t>
              </a:r>
              <a:r>
                <a:rPr lang="pt-PT" sz="2000" b="1" i="0" kern="1200" dirty="0" smtClean="0"/>
                <a:t>por Pontos</a:t>
              </a:r>
              <a:endParaRPr lang="pt-PT" sz="2000" b="1" i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95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8" b="5516"/>
          <a:stretch/>
        </p:blipFill>
        <p:spPr bwMode="auto">
          <a:xfrm>
            <a:off x="0" y="6525491"/>
            <a:ext cx="91440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ta para baixo 28"/>
          <p:cNvSpPr/>
          <p:nvPr/>
        </p:nvSpPr>
        <p:spPr>
          <a:xfrm>
            <a:off x="727816" y="1709294"/>
            <a:ext cx="7796165" cy="85561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Processo crime</a:t>
            </a:r>
            <a:endParaRPr lang="pt-PT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95886" y="2852936"/>
            <a:ext cx="777419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pt-PT" sz="2300" dirty="0" smtClean="0"/>
              <a:t>Os crimes rodoviários passam também a ter relevância para o regime da cassação da carta, nos seguintes termos: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pt-PT" sz="2300" dirty="0" smtClean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pt-PT" sz="2300" dirty="0" smtClean="0"/>
              <a:t>A </a:t>
            </a:r>
            <a:r>
              <a:rPr lang="pt-PT" sz="2300" dirty="0"/>
              <a:t>condenação em pena acessória de proibição de conduzir e o arquivamento do inquérito, nos termos do n.º 3 do artigo 282.º do Código de Processo Penal, quando tenha existido cumprimento da injunção a que alude o n.º 3 do artigo 281.º do Código de Processo Penal, determinam </a:t>
            </a:r>
            <a:r>
              <a:rPr lang="pt-PT" sz="2300" b="1" dirty="0"/>
              <a:t>a subtração de 6 (seis) pontos</a:t>
            </a:r>
            <a:r>
              <a:rPr lang="pt-PT" sz="2300" dirty="0"/>
              <a:t> ao </a:t>
            </a:r>
            <a:r>
              <a:rPr lang="pt-PT" sz="2300" dirty="0" smtClean="0"/>
              <a:t>condutor.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4486" r="8489" b="68114"/>
          <a:stretch/>
        </p:blipFill>
        <p:spPr bwMode="auto">
          <a:xfrm>
            <a:off x="0" y="0"/>
            <a:ext cx="9150234" cy="7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5740" y="44624"/>
            <a:ext cx="844252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PT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7016634" y="6160366"/>
            <a:ext cx="2133600" cy="365125"/>
          </a:xfrm>
        </p:spPr>
        <p:txBody>
          <a:bodyPr/>
          <a:lstStyle/>
          <a:p>
            <a:fld id="{21220DB9-30EC-4BA1-98C0-E8233B9DAFF5}" type="slidenum">
              <a:rPr lang="pt-PT" smtClean="0"/>
              <a:t>9</a:t>
            </a:fld>
            <a:endParaRPr lang="pt-PT" dirty="0"/>
          </a:p>
        </p:txBody>
      </p:sp>
      <p:grpSp>
        <p:nvGrpSpPr>
          <p:cNvPr id="20" name="Grupo 19"/>
          <p:cNvGrpSpPr/>
          <p:nvPr/>
        </p:nvGrpSpPr>
        <p:grpSpPr>
          <a:xfrm>
            <a:off x="695887" y="969824"/>
            <a:ext cx="7804692" cy="433818"/>
            <a:chOff x="0" y="70237"/>
            <a:chExt cx="7804692" cy="433818"/>
          </a:xfrm>
        </p:grpSpPr>
        <p:sp>
          <p:nvSpPr>
            <p:cNvPr id="21" name="Rectângulo 20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ângulo 21"/>
            <p:cNvSpPr/>
            <p:nvPr/>
          </p:nvSpPr>
          <p:spPr>
            <a:xfrm>
              <a:off x="0" y="70237"/>
              <a:ext cx="7804692" cy="433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i="0" kern="1200" dirty="0" smtClean="0"/>
                <a:t>PPL Carta </a:t>
              </a:r>
              <a:r>
                <a:rPr lang="pt-PT" sz="2000" b="1" i="0" kern="1200" dirty="0" smtClean="0"/>
                <a:t>por Pontos</a:t>
              </a:r>
              <a:endParaRPr lang="pt-PT" sz="2000" b="1" i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9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b_IF_SEAI">
  <a:themeElements>
    <a:clrScheme name="GP_final_econom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P_final_economi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P_final_econom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08416A4734AE468DE7A17AC95841D2" ma:contentTypeVersion="1" ma:contentTypeDescription="Create a new document." ma:contentTypeScope="" ma:versionID="7a045c568ba19301349a5fa17e18c52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33E4307-2DE7-4B7B-B80D-2AF7E6F6B38C}"/>
</file>

<file path=customXml/itemProps2.xml><?xml version="1.0" encoding="utf-8"?>
<ds:datastoreItem xmlns:ds="http://schemas.openxmlformats.org/officeDocument/2006/customXml" ds:itemID="{9D2A8C00-1E28-43D1-80B8-99F032E54245}"/>
</file>

<file path=customXml/itemProps3.xml><?xml version="1.0" encoding="utf-8"?>
<ds:datastoreItem xmlns:ds="http://schemas.openxmlformats.org/officeDocument/2006/customXml" ds:itemID="{B246BB07-AD02-442C-9926-D772862490BF}"/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790</Words>
  <Application>Microsoft Office PowerPoint</Application>
  <PresentationFormat>Apresentação no Ecrã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14</vt:i4>
      </vt:variant>
    </vt:vector>
  </HeadingPairs>
  <TitlesOfParts>
    <vt:vector size="16" baseType="lpstr">
      <vt:lpstr>Tema do Office</vt:lpstr>
      <vt:lpstr>Deb_IF_SEAI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Catarina Maria Fernando Alves</dc:creator>
  <cp:lastModifiedBy>Frederico Alves</cp:lastModifiedBy>
  <cp:revision>236</cp:revision>
  <cp:lastPrinted>2015-05-21T13:57:08Z</cp:lastPrinted>
  <dcterms:created xsi:type="dcterms:W3CDTF">2015-01-14T11:03:38Z</dcterms:created>
  <dcterms:modified xsi:type="dcterms:W3CDTF">2015-05-21T14:00:01Z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0x010100ED08416A4734AE468DE7A17AC95841D2</vt:lpwstr>
  </property>
</Properties>
</file>